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08.07.2020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08.07.2020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08.07.2020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08.07.2020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08.07.2020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08.07.2020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08.07.2020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08.07.2020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08.07.2020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08.07.2020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08.07.2020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08.07.2020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714348" y="476672"/>
            <a:ext cx="7929618" cy="5738410"/>
          </a:xfrm>
          <a:solidFill>
            <a:srgbClr val="FFFF00"/>
          </a:solidFill>
        </p:spPr>
        <p:txBody>
          <a:bodyPr/>
          <a:lstStyle/>
          <a:p>
            <a:endParaRPr lang="ru-RU" dirty="0" smtClean="0">
              <a:solidFill>
                <a:schemeClr val="tx1"/>
              </a:solidFill>
            </a:endParaRPr>
          </a:p>
          <a:p>
            <a:endParaRPr lang="ru-RU" dirty="0" smtClean="0">
              <a:solidFill>
                <a:schemeClr val="tx1"/>
              </a:solidFill>
            </a:endParaRPr>
          </a:p>
          <a:p>
            <a:endParaRPr lang="ru-RU" dirty="0" smtClean="0">
              <a:solidFill>
                <a:schemeClr val="tx1"/>
              </a:solidFill>
            </a:endParaRPr>
          </a:p>
          <a:p>
            <a:endParaRPr lang="ru-RU" dirty="0" smtClean="0">
              <a:solidFill>
                <a:schemeClr val="tx1"/>
              </a:solidFill>
            </a:endParaRPr>
          </a:p>
          <a:p>
            <a:r>
              <a:rPr lang="ru-RU" sz="5400" dirty="0" smtClean="0">
                <a:solidFill>
                  <a:srgbClr val="FF0000"/>
                </a:solidFill>
              </a:rPr>
              <a:t>«</a:t>
            </a:r>
            <a:r>
              <a:rPr lang="ru-RU" sz="5400" dirty="0" smtClean="0">
                <a:solidFill>
                  <a:srgbClr val="FF0000"/>
                </a:solidFill>
              </a:rPr>
              <a:t>БЕЗОПАСНЫЕ ОКНА</a:t>
            </a:r>
            <a:r>
              <a:rPr lang="ru-RU" sz="5400" dirty="0" smtClean="0">
                <a:solidFill>
                  <a:srgbClr val="FF0000"/>
                </a:solidFill>
              </a:rPr>
              <a:t>»</a:t>
            </a:r>
            <a:endParaRPr lang="ru-RU" sz="5400" dirty="0" smtClean="0">
              <a:solidFill>
                <a:srgbClr val="FF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011222"/>
          </a:xfrm>
          <a:solidFill>
            <a:srgbClr val="FFFF00"/>
          </a:solidFill>
        </p:spPr>
        <p:txBody>
          <a:bodyPr/>
          <a:lstStyle/>
          <a:p>
            <a:r>
              <a:rPr lang="ru-RU" dirty="0" smtClean="0"/>
              <a:t>ПОМНИТЕ!</a:t>
            </a:r>
            <a:endParaRPr lang="ru-RU" dirty="0"/>
          </a:p>
        </p:txBody>
      </p:sp>
      <p:sp>
        <p:nvSpPr>
          <p:cNvPr id="3" name="Содержимое 2"/>
          <p:cNvSpPr>
            <a:spLocks noGrp="1"/>
          </p:cNvSpPr>
          <p:nvPr>
            <p:ph idx="1"/>
          </p:nvPr>
        </p:nvSpPr>
        <p:spPr>
          <a:xfrm>
            <a:off x="457200" y="1285860"/>
            <a:ext cx="8229600" cy="4840303"/>
          </a:xfrm>
          <a:solidFill>
            <a:srgbClr val="FFFF00"/>
          </a:solidFill>
        </p:spPr>
        <p:txBody>
          <a:bodyPr>
            <a:normAutofit fontScale="85000" lnSpcReduction="20000"/>
          </a:bodyPr>
          <a:lstStyle/>
          <a:p>
            <a:pPr lvl="0"/>
            <a:r>
              <a:rPr lang="ru-RU" dirty="0" smtClean="0"/>
              <a:t>Если вы переживаете, что дошкольник и (или)  школьник может случайно или преднамеренно разбить стекло, то воспользуйтесь стеклопакетами с </a:t>
            </a:r>
            <a:r>
              <a:rPr lang="ru-RU" dirty="0" err="1" smtClean="0"/>
              <a:t>ударопрочными</a:t>
            </a:r>
            <a:r>
              <a:rPr lang="ru-RU" dirty="0" smtClean="0"/>
              <a:t> стеклами. Они бывают класса СУ-2 и СУ-3. СУ-2 выдерживает удар силой 262 Дж, а СУ-3 382 Дж. Для бытового использования вполне достаточно класса СУ-2. Причем бронированная пленка безопасности, которая укрепляет стекло, не только защитит его от ударов, но и удержит в раме даже при образовании трещин, что, с одной стороны, позволит избежать травм и порезов, а с, другой стороны, даст возможность стеклу выполнять свои защитные функции до замены.</a:t>
            </a:r>
          </a:p>
          <a:p>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011222"/>
          </a:xfrm>
          <a:solidFill>
            <a:srgbClr val="FFFF00"/>
          </a:solidFill>
        </p:spPr>
        <p:txBody>
          <a:bodyPr/>
          <a:lstStyle/>
          <a:p>
            <a:r>
              <a:rPr lang="ru-RU" dirty="0" smtClean="0"/>
              <a:t>ПОМНИТЕ!</a:t>
            </a:r>
            <a:endParaRPr lang="ru-RU" dirty="0"/>
          </a:p>
        </p:txBody>
      </p:sp>
      <p:sp>
        <p:nvSpPr>
          <p:cNvPr id="3" name="Содержимое 2"/>
          <p:cNvSpPr>
            <a:spLocks noGrp="1"/>
          </p:cNvSpPr>
          <p:nvPr>
            <p:ph idx="1"/>
          </p:nvPr>
        </p:nvSpPr>
        <p:spPr>
          <a:xfrm>
            <a:off x="457200" y="1214422"/>
            <a:ext cx="8229600" cy="4911741"/>
          </a:xfrm>
          <a:solidFill>
            <a:srgbClr val="FFFF00"/>
          </a:solidFill>
        </p:spPr>
        <p:txBody>
          <a:bodyPr>
            <a:normAutofit lnSpcReduction="10000"/>
          </a:bodyPr>
          <a:lstStyle/>
          <a:p>
            <a:r>
              <a:rPr lang="ru-RU" dirty="0" smtClean="0"/>
              <a:t>Установите на окна специальные замки безопасности на ручки и фиксаторы, которые будут препятствовать открытию окон ребенком или же их полному распахиванию. Если у вас нет финансовой возможности приобрести специальные устройства, то, как бюджетный вариант можно просто выкрутить существующие ручки с окон в детской комнате и вставлять их лишь по необходимости.</a:t>
            </a: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543296" cy="1162050"/>
          </a:xfrm>
          <a:solidFill>
            <a:srgbClr val="FFFF00"/>
          </a:solidFill>
        </p:spPr>
        <p:txBody>
          <a:bodyPr/>
          <a:lstStyle/>
          <a:p>
            <a:pPr algn="ctr"/>
            <a:r>
              <a:rPr lang="ru-RU" dirty="0" smtClean="0"/>
              <a:t>Средства обеспечения безопасности окон для детей</a:t>
            </a:r>
            <a:br>
              <a:rPr lang="ru-RU" dirty="0" smtClean="0"/>
            </a:br>
            <a:endParaRPr lang="ru-RU" dirty="0"/>
          </a:p>
        </p:txBody>
      </p:sp>
      <p:sp>
        <p:nvSpPr>
          <p:cNvPr id="4" name="Текст 3"/>
          <p:cNvSpPr>
            <a:spLocks noGrp="1"/>
          </p:cNvSpPr>
          <p:nvPr>
            <p:ph type="body" sz="half" idx="2"/>
          </p:nvPr>
        </p:nvSpPr>
        <p:spPr>
          <a:xfrm>
            <a:off x="457200" y="1435100"/>
            <a:ext cx="3543296" cy="4691063"/>
          </a:xfrm>
          <a:solidFill>
            <a:srgbClr val="FFFF00"/>
          </a:solidFill>
        </p:spPr>
        <p:txBody>
          <a:bodyPr/>
          <a:lstStyle/>
          <a:p>
            <a:r>
              <a:rPr lang="ru-RU" dirty="0" smtClean="0"/>
              <a:t>Подытожим всё вышесказанное. Чтобы обеспечить безопасность окон для детей необходимо держать их под своим контролем, не доверять присмотр людям пожилым или другим детям, или подросткам. Москитные сетки не только не защищают окна, но и провоцируют падения детей из окон, а, следовательно, либо не распахивайте окна с москитными сетками, либо устанавливайте дополнительные средства защиты: решетки, ворота безопасности. Старайтесь вообще не распахивать широко окна в помещении, где находится ребенок, используйте вертикальный режим проветривания или верхнюю форточку. Еще есть вариант проветривания помещения с помощью специальных вентиляционных блоков, которые могут быть установлены отдельно или же быть встроенными в некоторые системы кондиционирования помещений.</a:t>
            </a:r>
          </a:p>
          <a:p>
            <a:endParaRPr lang="ru-RU" dirty="0"/>
          </a:p>
        </p:txBody>
      </p:sp>
      <p:pic>
        <p:nvPicPr>
          <p:cNvPr id="5" name="Содержимое 4" descr="http://www.gradkostroma.ru/i/news/13701.jpg"/>
          <p:cNvPicPr>
            <a:picLocks noGrp="1"/>
          </p:cNvPicPr>
          <p:nvPr>
            <p:ph idx="1"/>
          </p:nvPr>
        </p:nvPicPr>
        <p:blipFill>
          <a:blip r:embed="rId2" cstate="print"/>
          <a:srcRect l="458" t="2257" r="1068" b="6874"/>
          <a:stretch>
            <a:fillRect/>
          </a:stretch>
        </p:blipFill>
        <p:spPr bwMode="auto">
          <a:xfrm>
            <a:off x="3997662" y="273050"/>
            <a:ext cx="4266526" cy="5853113"/>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297634"/>
          </a:xfrm>
          <a:solidFill>
            <a:srgbClr val="FFFF00"/>
          </a:solidFill>
        </p:spPr>
        <p:txBody>
          <a:bodyPr/>
          <a:lstStyle/>
          <a:p>
            <a:r>
              <a:rPr lang="ru-RU" dirty="0" smtClean="0"/>
              <a:t>СПАСИБО ЗА ВНИМАНИЕ!</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149766" cy="1162050"/>
          </a:xfrm>
          <a:solidFill>
            <a:srgbClr val="FFFF00"/>
          </a:solidFill>
        </p:spPr>
        <p:txBody>
          <a:bodyPr/>
          <a:lstStyle/>
          <a:p>
            <a:pPr algn="ctr"/>
            <a:r>
              <a:rPr lang="ru-RU" dirty="0" smtClean="0"/>
              <a:t>Безопасность окон для детей</a:t>
            </a:r>
            <a:endParaRPr lang="ru-RU" dirty="0"/>
          </a:p>
        </p:txBody>
      </p:sp>
      <p:sp>
        <p:nvSpPr>
          <p:cNvPr id="4" name="Текст 3"/>
          <p:cNvSpPr>
            <a:spLocks noGrp="1"/>
          </p:cNvSpPr>
          <p:nvPr>
            <p:ph type="body" sz="half" idx="2"/>
          </p:nvPr>
        </p:nvSpPr>
        <p:spPr>
          <a:xfrm>
            <a:off x="457200" y="1435100"/>
            <a:ext cx="3149766" cy="4691063"/>
          </a:xfrm>
          <a:solidFill>
            <a:srgbClr val="FFFF00"/>
          </a:solidFill>
        </p:spPr>
        <p:txBody>
          <a:bodyPr>
            <a:normAutofit lnSpcReduction="10000"/>
          </a:bodyPr>
          <a:lstStyle/>
          <a:p>
            <a:r>
              <a:rPr lang="ru-RU" sz="1600" dirty="0" smtClean="0"/>
              <a:t>Печальная статистика выпадения детей из окон говорит о том, что почти половина случаев происходит из-за порвавшейся москитной сетки. Поскольку, с одной стороны, москитная сетка не предназначена для больших нагрузок, а с, другой, она дает детям ложную уверенность в своей надежности, они наваливаются на неё, как на стекло… и последствия трагичны. Каждому родителю необходимо знать, какими должны быть безопасные окна для детей, и какие меры необходимо предпринимать для уменьшения риска выпадения ребенка из окна или балкона.</a:t>
            </a:r>
          </a:p>
          <a:p>
            <a:endParaRPr lang="ru-RU" dirty="0"/>
          </a:p>
        </p:txBody>
      </p:sp>
      <p:pic>
        <p:nvPicPr>
          <p:cNvPr id="5" name="Содержимое 4" descr="http://cgbgk.ru/images/otkokno1.jpg"/>
          <p:cNvPicPr>
            <a:picLocks noGrp="1"/>
          </p:cNvPicPr>
          <p:nvPr>
            <p:ph idx="1"/>
          </p:nvPr>
        </p:nvPicPr>
        <p:blipFill>
          <a:blip r:embed="rId2" cstate="print"/>
          <a:srcRect b="17117"/>
          <a:stretch>
            <a:fillRect/>
          </a:stretch>
        </p:blipFill>
        <p:spPr bwMode="auto">
          <a:xfrm>
            <a:off x="3606966" y="273050"/>
            <a:ext cx="5047917" cy="5853113"/>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186106" cy="1162050"/>
          </a:xfrm>
          <a:solidFill>
            <a:srgbClr val="FFFF00"/>
          </a:solidFill>
        </p:spPr>
        <p:txBody>
          <a:bodyPr/>
          <a:lstStyle/>
          <a:p>
            <a:pPr algn="ctr"/>
            <a:r>
              <a:rPr lang="ru-RU" dirty="0" smtClean="0"/>
              <a:t>Внимание!</a:t>
            </a:r>
            <a:br>
              <a:rPr lang="ru-RU" dirty="0" smtClean="0"/>
            </a:br>
            <a:r>
              <a:rPr lang="ru-RU" dirty="0" smtClean="0"/>
              <a:t>Родители и (или) законные представители</a:t>
            </a:r>
            <a:endParaRPr lang="ru-RU" dirty="0"/>
          </a:p>
        </p:txBody>
      </p:sp>
      <p:sp>
        <p:nvSpPr>
          <p:cNvPr id="4" name="Текст 3"/>
          <p:cNvSpPr>
            <a:spLocks noGrp="1"/>
          </p:cNvSpPr>
          <p:nvPr>
            <p:ph type="body" sz="half" idx="2"/>
          </p:nvPr>
        </p:nvSpPr>
        <p:spPr>
          <a:xfrm>
            <a:off x="457200" y="1435100"/>
            <a:ext cx="3114668" cy="4691063"/>
          </a:xfrm>
          <a:solidFill>
            <a:srgbClr val="FFFF00"/>
          </a:solidFill>
        </p:spPr>
        <p:txBody>
          <a:bodyPr/>
          <a:lstStyle/>
          <a:p>
            <a:r>
              <a:rPr lang="ru-RU" sz="1600" dirty="0" smtClean="0"/>
              <a:t>По существующим механизмам их защиты и профилактике несчастных случаев, а также наиболее частым ошибкам взрослых людей, которые могут привести к тому, что маленький ребенок вылезет на подоконник и может упасть с него. Помните, что подобные правила актуальны не только для вашего дома, но и для тех мест, куда вы отправляете своего ребенка дошкольного и (или) школьного возраста, например, у бабушки, живущей на верхних этажах многоэтажного дома.</a:t>
            </a:r>
          </a:p>
          <a:p>
            <a:endParaRPr lang="ru-RU" dirty="0"/>
          </a:p>
        </p:txBody>
      </p:sp>
      <p:pic>
        <p:nvPicPr>
          <p:cNvPr id="5" name="Содержимое 4" descr="http://krasniykut.ru/%D0%B4%D0%B5%D1%82%D0%B8%20%D0%BD%D0%B5%20%D1%83%D0%BC%D0%B5%D1%8E%D1%82%20%D0%BB%D0%B5%D1%82%D0%B0%D1%82%D1%8C.jpg"/>
          <p:cNvPicPr>
            <a:picLocks noGrp="1"/>
          </p:cNvPicPr>
          <p:nvPr>
            <p:ph idx="1"/>
          </p:nvPr>
        </p:nvPicPr>
        <p:blipFill>
          <a:blip r:embed="rId2" cstate="print"/>
          <a:srcRect/>
          <a:stretch>
            <a:fillRect/>
          </a:stretch>
        </p:blipFill>
        <p:spPr bwMode="auto">
          <a:xfrm>
            <a:off x="3571868" y="285728"/>
            <a:ext cx="5148000" cy="583200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857232"/>
            <a:ext cx="3008313" cy="1214446"/>
          </a:xfrm>
          <a:solidFill>
            <a:srgbClr val="FFFF00"/>
          </a:solidFill>
        </p:spPr>
        <p:txBody>
          <a:bodyPr>
            <a:normAutofit fontScale="90000"/>
          </a:bodyPr>
          <a:lstStyle/>
          <a:p>
            <a:pPr algn="ctr"/>
            <a:r>
              <a:rPr lang="ru-RU" dirty="0" smtClean="0"/>
              <a:t>Основные проблемы с безопасностью окон для детей</a:t>
            </a:r>
            <a:br>
              <a:rPr lang="ru-RU" dirty="0" smtClean="0"/>
            </a:br>
            <a:endParaRPr lang="ru-RU" dirty="0"/>
          </a:p>
        </p:txBody>
      </p:sp>
      <p:sp>
        <p:nvSpPr>
          <p:cNvPr id="4" name="Текст 3"/>
          <p:cNvSpPr>
            <a:spLocks noGrp="1"/>
          </p:cNvSpPr>
          <p:nvPr>
            <p:ph type="body" sz="half" idx="2"/>
          </p:nvPr>
        </p:nvSpPr>
        <p:spPr>
          <a:xfrm>
            <a:off x="457200" y="2071678"/>
            <a:ext cx="3008313" cy="3071834"/>
          </a:xfrm>
          <a:solidFill>
            <a:srgbClr val="FFFF00"/>
          </a:solidFill>
        </p:spPr>
        <p:txBody>
          <a:bodyPr>
            <a:normAutofit/>
          </a:bodyPr>
          <a:lstStyle/>
          <a:p>
            <a:pPr algn="ctr"/>
            <a:r>
              <a:rPr lang="ru-RU" sz="2400" dirty="0" smtClean="0"/>
              <a:t>Итак, опишем ключевые пробелы в безопасности, которые способствую трагедии, а также механизмы, позволяющие их устранить:</a:t>
            </a:r>
            <a:endParaRPr lang="ru-RU" sz="2400" dirty="0"/>
          </a:p>
        </p:txBody>
      </p:sp>
      <p:pic>
        <p:nvPicPr>
          <p:cNvPr id="5" name="Содержимое 4" descr="http://www.skopin-gorod.ru/userfiles/f1/i2(3).jpg"/>
          <p:cNvPicPr>
            <a:picLocks noGrp="1"/>
          </p:cNvPicPr>
          <p:nvPr>
            <p:ph idx="1"/>
          </p:nvPr>
        </p:nvPicPr>
        <p:blipFill>
          <a:blip r:embed="rId2" cstate="print"/>
          <a:srcRect/>
          <a:stretch>
            <a:fillRect/>
          </a:stretch>
        </p:blipFill>
        <p:spPr bwMode="auto">
          <a:xfrm>
            <a:off x="3500430" y="928670"/>
            <a:ext cx="5292000" cy="4214842"/>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rgbClr val="FFFF00"/>
          </a:solidFill>
          <a:effectLst>
            <a:glow rad="228600">
              <a:schemeClr val="accent1">
                <a:satMod val="175000"/>
                <a:alpha val="40000"/>
              </a:schemeClr>
            </a:glow>
          </a:effectLst>
        </p:spPr>
        <p:txBody>
          <a:bodyPr/>
          <a:lstStyle/>
          <a:p>
            <a:pPr algn="ctr"/>
            <a:r>
              <a:rPr lang="ru-RU" dirty="0" smtClean="0"/>
              <a:t>ПОМНИТЕ!</a:t>
            </a:r>
            <a:endParaRPr lang="ru-RU" dirty="0"/>
          </a:p>
        </p:txBody>
      </p:sp>
      <p:sp>
        <p:nvSpPr>
          <p:cNvPr id="3" name="Содержимое 2"/>
          <p:cNvSpPr>
            <a:spLocks noGrp="1"/>
          </p:cNvSpPr>
          <p:nvPr>
            <p:ph idx="1"/>
          </p:nvPr>
        </p:nvSpPr>
        <p:spPr>
          <a:solidFill>
            <a:srgbClr val="FFFF00"/>
          </a:solidFill>
        </p:spPr>
        <p:txBody>
          <a:bodyPr>
            <a:normAutofit lnSpcReduction="10000"/>
          </a:bodyPr>
          <a:lstStyle/>
          <a:p>
            <a:r>
              <a:rPr lang="ru-RU" sz="2000" dirty="0" smtClean="0"/>
              <a:t>Дети оставленные без присмотра взрослых или малыши, которых оставили под присмотром пожилых или несовершеннолетних людей. Ведь люди преклонного возраста уже не имеют достаточной концентрации внимания, чтобы постоянно следить за юркими малышами. Им достаточно отвлечься на минуту, чтобы произошла беда, а другие дети (в том числе и подростки) сами еще слишком легкомысленны для осознания глубины возможной опасности. Нередки случаи, когда они увлекались своими делами или играми и совсем забывали про малышей, а иногда, наоборот, они сами вовлекали детей дошкольного возраста в опасные </a:t>
            </a:r>
          </a:p>
          <a:p>
            <a:pPr lvl="0">
              <a:buNone/>
            </a:pPr>
            <a:r>
              <a:rPr lang="ru-RU" sz="2000" dirty="0" smtClean="0"/>
              <a:t>      игры, воспринимая их больше как объект развлечения, а не как дошкольника требующего защиты.</a:t>
            </a:r>
          </a:p>
          <a:p>
            <a:endParaRPr lang="ru-RU" dirty="0"/>
          </a:p>
        </p:txBody>
      </p:sp>
      <p:sp>
        <p:nvSpPr>
          <p:cNvPr id="4" name="Текст 3"/>
          <p:cNvSpPr>
            <a:spLocks noGrp="1"/>
          </p:cNvSpPr>
          <p:nvPr>
            <p:ph type="body" sz="half" idx="2"/>
          </p:nvPr>
        </p:nvSpPr>
        <p:spPr>
          <a:solidFill>
            <a:srgbClr val="FFFF00"/>
          </a:solidFill>
          <a:effectLst>
            <a:glow rad="228600">
              <a:schemeClr val="accent1">
                <a:satMod val="175000"/>
                <a:alpha val="40000"/>
              </a:schemeClr>
            </a:glow>
          </a:effectLst>
        </p:spPr>
        <p:txBody>
          <a:bodyPr/>
          <a:lstStyle/>
          <a:p>
            <a:r>
              <a:rPr lang="ru-RU" dirty="0" smtClean="0"/>
              <a:t>Безопасность окон для детей дошкольного возраста</a:t>
            </a:r>
            <a:endParaRPr lang="ru-RU" dirty="0"/>
          </a:p>
        </p:txBody>
      </p:sp>
      <p:pic>
        <p:nvPicPr>
          <p:cNvPr id="5" name="Рисунок 4" descr="https://ppds20.edumsko.ru/uploads/3000/2014/section/119848/8447_html_m70cfc489.jpg"/>
          <p:cNvPicPr/>
          <p:nvPr/>
        </p:nvPicPr>
        <p:blipFill>
          <a:blip r:embed="rId2" cstate="print"/>
          <a:srcRect/>
          <a:stretch>
            <a:fillRect/>
          </a:stretch>
        </p:blipFill>
        <p:spPr bwMode="auto">
          <a:xfrm>
            <a:off x="642910" y="2500306"/>
            <a:ext cx="2412000" cy="198000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2594"/>
          </a:xfrm>
          <a:solidFill>
            <a:srgbClr val="FFFF00"/>
          </a:solidFill>
        </p:spPr>
        <p:txBody>
          <a:bodyPr>
            <a:normAutofit fontScale="90000"/>
          </a:bodyPr>
          <a:lstStyle/>
          <a:p>
            <a:r>
              <a:rPr lang="ru-RU" dirty="0" smtClean="0"/>
              <a:t>ПОМНИТЕ!</a:t>
            </a:r>
            <a:endParaRPr lang="ru-RU" dirty="0"/>
          </a:p>
        </p:txBody>
      </p:sp>
      <p:sp>
        <p:nvSpPr>
          <p:cNvPr id="3" name="Содержимое 2"/>
          <p:cNvSpPr>
            <a:spLocks noGrp="1"/>
          </p:cNvSpPr>
          <p:nvPr>
            <p:ph idx="1"/>
          </p:nvPr>
        </p:nvSpPr>
        <p:spPr>
          <a:xfrm>
            <a:off x="457200" y="857232"/>
            <a:ext cx="8229600" cy="5268931"/>
          </a:xfrm>
          <a:solidFill>
            <a:srgbClr val="FFFF00"/>
          </a:solidFill>
        </p:spPr>
        <p:txBody>
          <a:bodyPr>
            <a:normAutofit fontScale="92500"/>
          </a:bodyPr>
          <a:lstStyle/>
          <a:p>
            <a:pPr lvl="0"/>
            <a:r>
              <a:rPr lang="ru-RU" dirty="0" smtClean="0"/>
              <a:t>Москитные сетки на окнах. Никогда нельзя рассчитывать на защиту с помощью москитной сетки. Даже самые качественные фирменные сетки не предназначены для того, чтобы выдерживать напор и вес дошкольника. И даже если несколько раз ей это удастся, то подобный факт, только вселит в малыша ложную уверенность в то, что москитная сетка надежна. А это бомба замедленного действия, которая может сработать рано или поздно, что приведет к выпадению ребенка.</a:t>
            </a:r>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011222"/>
          </a:xfrm>
          <a:solidFill>
            <a:srgbClr val="FFFF00"/>
          </a:solidFill>
        </p:spPr>
        <p:txBody>
          <a:bodyPr/>
          <a:lstStyle/>
          <a:p>
            <a:r>
              <a:rPr lang="ru-RU" dirty="0" smtClean="0"/>
              <a:t>ПОМНИТЕ!</a:t>
            </a:r>
            <a:endParaRPr lang="ru-RU" dirty="0"/>
          </a:p>
        </p:txBody>
      </p:sp>
      <p:sp>
        <p:nvSpPr>
          <p:cNvPr id="3" name="Содержимое 2"/>
          <p:cNvSpPr>
            <a:spLocks noGrp="1"/>
          </p:cNvSpPr>
          <p:nvPr>
            <p:ph idx="1"/>
          </p:nvPr>
        </p:nvSpPr>
        <p:spPr>
          <a:xfrm>
            <a:off x="457200" y="1285860"/>
            <a:ext cx="8229600" cy="4840303"/>
          </a:xfrm>
          <a:solidFill>
            <a:srgbClr val="FFFF00"/>
          </a:solidFill>
        </p:spPr>
        <p:txBody>
          <a:bodyPr>
            <a:normAutofit fontScale="92500" lnSpcReduction="10000"/>
          </a:bodyPr>
          <a:lstStyle/>
          <a:p>
            <a:pPr lvl="0"/>
            <a:r>
              <a:rPr lang="ru-RU" dirty="0" smtClean="0"/>
              <a:t>Если ребенок дошкольник и (или) школьник в комнате, то не распахивайте окна и балконную дверь. Используйте верхние форточки или же вертикальный режим проветривания. Даже если вам кажется, что вы всегда рядом и ничего плохого не случится, старайтесь не рисковать и не распахивать окна. Ведь рано или поздно вас отвлечет телефонный звонок, закипевший чайник или пришедший сантехник, и кто знает, как поведет себя малыш оставшийся один.</a:t>
            </a:r>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011222"/>
          </a:xfrm>
          <a:solidFill>
            <a:srgbClr val="FFFF00"/>
          </a:solidFill>
        </p:spPr>
        <p:txBody>
          <a:bodyPr/>
          <a:lstStyle/>
          <a:p>
            <a:r>
              <a:rPr lang="ru-RU" dirty="0" smtClean="0"/>
              <a:t>ПОМНИТЕ!</a:t>
            </a:r>
            <a:endParaRPr lang="ru-RU" dirty="0"/>
          </a:p>
        </p:txBody>
      </p:sp>
      <p:sp>
        <p:nvSpPr>
          <p:cNvPr id="3" name="Содержимое 2"/>
          <p:cNvSpPr>
            <a:spLocks noGrp="1"/>
          </p:cNvSpPr>
          <p:nvPr>
            <p:ph idx="1"/>
          </p:nvPr>
        </p:nvSpPr>
        <p:spPr>
          <a:xfrm>
            <a:off x="457200" y="1285860"/>
            <a:ext cx="8229600" cy="4840303"/>
          </a:xfrm>
          <a:solidFill>
            <a:srgbClr val="FFFF00"/>
          </a:solidFill>
        </p:spPr>
        <p:txBody>
          <a:bodyPr>
            <a:normAutofit fontScale="77500" lnSpcReduction="20000"/>
          </a:bodyPr>
          <a:lstStyle/>
          <a:p>
            <a:pPr lvl="0"/>
            <a:r>
              <a:rPr lang="ru-RU" dirty="0" smtClean="0"/>
              <a:t>Не оставляйте возле окон предметы или мебель, которые могут послужить ребенку ступенькой для того, чтобы залезть на подоконник. Для дополнительной защиты окон и балкона используйте ворота безопасности. Это специальные устройства проемного или настенного типа, которые могут отгородить опасные участки в квартире от доступа дошкольника. Взрослый может пройти сквозь заслон, открыв специальный замок, а ребенку сделать это не удастся. Единственный недостаток этих устройств безопасности в том, что они обычно рассчитаны на детей до двух лет, более старшие ребята уже смогут найти способ перебраться через верх или открыть заслон безопасности.</a:t>
            </a:r>
          </a:p>
          <a:p>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68346"/>
          </a:xfrm>
          <a:solidFill>
            <a:srgbClr val="FFFF00"/>
          </a:solidFill>
        </p:spPr>
        <p:txBody>
          <a:bodyPr/>
          <a:lstStyle/>
          <a:p>
            <a:r>
              <a:rPr lang="ru-RU" dirty="0" smtClean="0"/>
              <a:t>ПОМНИТЕ!</a:t>
            </a:r>
            <a:endParaRPr lang="ru-RU" dirty="0"/>
          </a:p>
        </p:txBody>
      </p:sp>
      <p:sp>
        <p:nvSpPr>
          <p:cNvPr id="3" name="Содержимое 2"/>
          <p:cNvSpPr>
            <a:spLocks noGrp="1"/>
          </p:cNvSpPr>
          <p:nvPr>
            <p:ph idx="1"/>
          </p:nvPr>
        </p:nvSpPr>
        <p:spPr>
          <a:xfrm>
            <a:off x="457200" y="1142984"/>
            <a:ext cx="8229600" cy="4983179"/>
          </a:xfrm>
          <a:solidFill>
            <a:srgbClr val="FFFF00"/>
          </a:solidFill>
        </p:spPr>
        <p:txBody>
          <a:bodyPr>
            <a:normAutofit fontScale="92500" lnSpcReduction="10000"/>
          </a:bodyPr>
          <a:lstStyle/>
          <a:p>
            <a:pPr lvl="0"/>
            <a:r>
              <a:rPr lang="ru-RU" dirty="0" smtClean="0"/>
              <a:t>Старайтесь не держать маленьких детей на руках, находясь у открытого окна. Но даже если вы и подошли к распахнутой створке, то примите устойчивое положение и крепко удерживайте ребенка. Никогда не держите дошкольника за одежду, она может порваться, сохраняйте ладони сухими, чтобы малыш не выскользнул у вас из рук. Будьте готовы к тому, что ребенок может сделать резкое движение и даже, увидев что-то интересное, попытаться вырваться в опасном направлении.</a:t>
            </a:r>
          </a:p>
          <a:p>
            <a:endParaRPr lang="ru-RU" i="1"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TotalTime>
  <Words>892</Words>
  <Application>Microsoft Office PowerPoint</Application>
  <PresentationFormat>Экран (4:3)</PresentationFormat>
  <Paragraphs>30</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Тема Office</vt:lpstr>
      <vt:lpstr>Слайд 1</vt:lpstr>
      <vt:lpstr>Безопасность окон для детей</vt:lpstr>
      <vt:lpstr>Внимание! Родители и (или) законные представители</vt:lpstr>
      <vt:lpstr>Основные проблемы с безопасностью окон для детей </vt:lpstr>
      <vt:lpstr>ПОМНИТЕ!</vt:lpstr>
      <vt:lpstr>ПОМНИТЕ!</vt:lpstr>
      <vt:lpstr>ПОМНИТЕ!</vt:lpstr>
      <vt:lpstr>ПОМНИТЕ!</vt:lpstr>
      <vt:lpstr>ПОМНИТЕ!</vt:lpstr>
      <vt:lpstr>ПОМНИТЕ!</vt:lpstr>
      <vt:lpstr>ПОМНИТЕ!</vt:lpstr>
      <vt:lpstr>Средства обеспечения безопасности окон для детей </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Государственное казенное общеобразовательное учреждение Московской области для детей-сирот и детей, оставшихся без попечения родителей, «Созвездие» Отдел содействия семье и детям: Социальный педагог Прошкина Елена Михайловна </dc:title>
  <cp:lastModifiedBy>user</cp:lastModifiedBy>
  <cp:revision>9</cp:revision>
  <dcterms:modified xsi:type="dcterms:W3CDTF">2020-07-08T04:51:18Z</dcterms:modified>
</cp:coreProperties>
</file>